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3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D0C20"/>
    <a:srgbClr val="4F81BD"/>
    <a:srgbClr val="0432FF"/>
    <a:srgbClr val="FFD7F8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713"/>
    <p:restoredTop sz="94775"/>
  </p:normalViewPr>
  <p:slideViewPr>
    <p:cSldViewPr snapToGrid="0">
      <p:cViewPr>
        <p:scale>
          <a:sx n="137" d="100"/>
          <a:sy n="137" d="100"/>
        </p:scale>
        <p:origin x="2392" y="152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図 38">
            <a:extLst>
              <a:ext uri="{FF2B5EF4-FFF2-40B4-BE49-F238E27FC236}">
                <a16:creationId xmlns:a16="http://schemas.microsoft.com/office/drawing/2014/main" id="{1876DD1B-96DE-ED68-AB44-95DA36C672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2870" y="5713144"/>
            <a:ext cx="2509831" cy="1673221"/>
          </a:xfrm>
          <a:prstGeom prst="rect">
            <a:avLst/>
          </a:prstGeom>
        </p:spPr>
      </p:pic>
      <p:pic>
        <p:nvPicPr>
          <p:cNvPr id="37" name="図 36">
            <a:extLst>
              <a:ext uri="{FF2B5EF4-FFF2-40B4-BE49-F238E27FC236}">
                <a16:creationId xmlns:a16="http://schemas.microsoft.com/office/drawing/2014/main" id="{7621967E-752D-7119-6361-939E70EC0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13" y="5713144"/>
            <a:ext cx="2509527" cy="1673018"/>
          </a:xfrm>
          <a:prstGeom prst="rect">
            <a:avLst/>
          </a:prstGeom>
        </p:spPr>
      </p:pic>
      <p:pic>
        <p:nvPicPr>
          <p:cNvPr id="35" name="図 34">
            <a:extLst>
              <a:ext uri="{FF2B5EF4-FFF2-40B4-BE49-F238E27FC236}">
                <a16:creationId xmlns:a16="http://schemas.microsoft.com/office/drawing/2014/main" id="{47AE3F0A-1C5C-5E20-1BD9-4A4779A5D4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22870" y="3823646"/>
            <a:ext cx="2509527" cy="1673018"/>
          </a:xfrm>
          <a:prstGeom prst="rect">
            <a:avLst/>
          </a:prstGeom>
        </p:spPr>
      </p:pic>
      <p:pic>
        <p:nvPicPr>
          <p:cNvPr id="32" name="図 31">
            <a:extLst>
              <a:ext uri="{FF2B5EF4-FFF2-40B4-BE49-F238E27FC236}">
                <a16:creationId xmlns:a16="http://schemas.microsoft.com/office/drawing/2014/main" id="{0814BA8F-99F1-1F01-7A05-92379D24D8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010" y="3826239"/>
            <a:ext cx="2509830" cy="1673220"/>
          </a:xfrm>
          <a:prstGeom prst="rect">
            <a:avLst/>
          </a:prstGeom>
        </p:spPr>
      </p:pic>
      <p:pic>
        <p:nvPicPr>
          <p:cNvPr id="29" name="図 28">
            <a:extLst>
              <a:ext uri="{FF2B5EF4-FFF2-40B4-BE49-F238E27FC236}">
                <a16:creationId xmlns:a16="http://schemas.microsoft.com/office/drawing/2014/main" id="{C5B113F0-4DCC-8A20-777B-13E1CD20543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2870" y="1979341"/>
            <a:ext cx="2509830" cy="1673220"/>
          </a:xfrm>
          <a:prstGeom prst="rect">
            <a:avLst/>
          </a:prstGeom>
        </p:spPr>
      </p:pic>
      <p:pic>
        <p:nvPicPr>
          <p:cNvPr id="23" name="図 22">
            <a:extLst>
              <a:ext uri="{FF2B5EF4-FFF2-40B4-BE49-F238E27FC236}">
                <a16:creationId xmlns:a16="http://schemas.microsoft.com/office/drawing/2014/main" id="{55872276-C865-0D8D-8478-920A52E9021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685" y="1984678"/>
            <a:ext cx="2509831" cy="1673221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522E41E6-5FFC-8A76-ABBA-9D798DA31EF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622870" y="215602"/>
            <a:ext cx="2509830" cy="167322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64BE09C1-695F-1B8F-7B40-8285E89B793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5009" y="209088"/>
            <a:ext cx="2509832" cy="1673221"/>
          </a:xfrm>
          <a:prstGeom prst="rect">
            <a:avLst/>
          </a:prstGeom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68D98A9A-01A4-1E59-D5B2-86F52F17FB1C}"/>
              </a:ext>
            </a:extLst>
          </p:cNvPr>
          <p:cNvSpPr txBox="1"/>
          <p:nvPr/>
        </p:nvSpPr>
        <p:spPr>
          <a:xfrm>
            <a:off x="24319" y="0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  <a:endParaRPr lang="ja-JP" altLang="en-US" sz="1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839C8950-C55E-328B-EC4C-BF0C79246D62}"/>
              </a:ext>
            </a:extLst>
          </p:cNvPr>
          <p:cNvSpPr txBox="1"/>
          <p:nvPr/>
        </p:nvSpPr>
        <p:spPr>
          <a:xfrm>
            <a:off x="27905" y="1757406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  <a:endParaRPr lang="ja-JP" altLang="en-US" sz="1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テキスト ボックス 8">
            <a:extLst>
              <a:ext uri="{FF2B5EF4-FFF2-40B4-BE49-F238E27FC236}">
                <a16:creationId xmlns:a16="http://schemas.microsoft.com/office/drawing/2014/main" id="{D7FD26E0-1B45-E12E-7EE1-62E85F36886D}"/>
              </a:ext>
            </a:extLst>
          </p:cNvPr>
          <p:cNvSpPr txBox="1"/>
          <p:nvPr/>
        </p:nvSpPr>
        <p:spPr>
          <a:xfrm>
            <a:off x="55685" y="3562336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  <a:endParaRPr lang="ja-JP" altLang="en-US" sz="1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1" name="テキスト ボックス 50">
            <a:extLst>
              <a:ext uri="{FF2B5EF4-FFF2-40B4-BE49-F238E27FC236}">
                <a16:creationId xmlns:a16="http://schemas.microsoft.com/office/drawing/2014/main" id="{B342BB27-7ED2-C368-E402-533C27F1A1A9}"/>
              </a:ext>
            </a:extLst>
          </p:cNvPr>
          <p:cNvSpPr txBox="1"/>
          <p:nvPr/>
        </p:nvSpPr>
        <p:spPr>
          <a:xfrm>
            <a:off x="16074" y="5474249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200" b="1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  <a:endParaRPr lang="ja-JP" altLang="en-US" sz="1200" b="1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3" name="テキスト ボックス 52">
            <a:extLst>
              <a:ext uri="{FF2B5EF4-FFF2-40B4-BE49-F238E27FC236}">
                <a16:creationId xmlns:a16="http://schemas.microsoft.com/office/drawing/2014/main" id="{4CB2782E-71BC-850D-1500-0B8EBDBF00BC}"/>
              </a:ext>
            </a:extLst>
          </p:cNvPr>
          <p:cNvSpPr txBox="1"/>
          <p:nvPr/>
        </p:nvSpPr>
        <p:spPr>
          <a:xfrm>
            <a:off x="236361" y="5550787"/>
            <a:ext cx="1994353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Tobacco Mosaic Virus (PDB ID 6R7M)</a:t>
            </a:r>
            <a:endParaRPr kumimoji="1" lang="ja-JP" altLang="en-US" sz="800" baseline="-250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0" name="図 59">
            <a:extLst>
              <a:ext uri="{FF2B5EF4-FFF2-40B4-BE49-F238E27FC236}">
                <a16:creationId xmlns:a16="http://schemas.microsoft.com/office/drawing/2014/main" id="{FE6722A5-440B-336C-4E2B-243B25EBCB4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082945" y="5892036"/>
            <a:ext cx="1596586" cy="1279983"/>
          </a:xfrm>
          <a:prstGeom prst="rect">
            <a:avLst/>
          </a:prstGeom>
        </p:spPr>
      </p:pic>
      <p:sp>
        <p:nvSpPr>
          <p:cNvPr id="63" name="テキスト ボックス 62">
            <a:extLst>
              <a:ext uri="{FF2B5EF4-FFF2-40B4-BE49-F238E27FC236}">
                <a16:creationId xmlns:a16="http://schemas.microsoft.com/office/drawing/2014/main" id="{5AD7BF71-395A-CE0F-6AEC-DB0D56B1376A}"/>
              </a:ext>
            </a:extLst>
          </p:cNvPr>
          <p:cNvSpPr txBox="1"/>
          <p:nvPr/>
        </p:nvSpPr>
        <p:spPr>
          <a:xfrm>
            <a:off x="225288" y="39328"/>
            <a:ext cx="3141642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Sesbania mosaic virus mutant (PDB ID 1VB4)</a:t>
            </a:r>
            <a:endParaRPr lang="ja-JP" altLang="en-US" sz="800"/>
          </a:p>
        </p:txBody>
      </p:sp>
      <p:sp>
        <p:nvSpPr>
          <p:cNvPr id="64" name="テキスト ボックス 63">
            <a:extLst>
              <a:ext uri="{FF2B5EF4-FFF2-40B4-BE49-F238E27FC236}">
                <a16:creationId xmlns:a16="http://schemas.microsoft.com/office/drawing/2014/main" id="{356B27F3-AFEE-DEBD-75E5-D5A01E6F3EA0}"/>
              </a:ext>
            </a:extLst>
          </p:cNvPr>
          <p:cNvSpPr txBox="1"/>
          <p:nvPr/>
        </p:nvSpPr>
        <p:spPr>
          <a:xfrm>
            <a:off x="225288" y="1836323"/>
            <a:ext cx="2533043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Faba bean necrotic stunt virus (PDB ID 6S44)</a:t>
            </a:r>
            <a:endParaRPr lang="ja-JP" altLang="en-US" sz="800"/>
          </a:p>
        </p:txBody>
      </p:sp>
      <p:sp>
        <p:nvSpPr>
          <p:cNvPr id="65" name="テキスト ボックス 64">
            <a:extLst>
              <a:ext uri="{FF2B5EF4-FFF2-40B4-BE49-F238E27FC236}">
                <a16:creationId xmlns:a16="http://schemas.microsoft.com/office/drawing/2014/main" id="{53FD8C5C-71F9-705B-6787-C1227CD55510}"/>
              </a:ext>
            </a:extLst>
          </p:cNvPr>
          <p:cNvSpPr txBox="1"/>
          <p:nvPr/>
        </p:nvSpPr>
        <p:spPr>
          <a:xfrm>
            <a:off x="236362" y="3674883"/>
            <a:ext cx="2272864" cy="21544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800" dirty="0">
                <a:latin typeface="Arial" panose="020B0604020202020204" pitchFamily="34" charset="0"/>
                <a:cs typeface="Arial" panose="020B0604020202020204" pitchFamily="34" charset="0"/>
              </a:rPr>
              <a:t>PCV2 virus-like particle (PDB ID 5ZJU)</a:t>
            </a:r>
            <a:endParaRPr lang="ja-JP" altLang="en-US" sz="800"/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C249FE69-DA0D-DEF1-603E-2695B636687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5086226" y="313615"/>
            <a:ext cx="1644662" cy="1440919"/>
          </a:xfrm>
          <a:prstGeom prst="rect">
            <a:avLst/>
          </a:prstGeom>
        </p:spPr>
      </p:pic>
      <p:pic>
        <p:nvPicPr>
          <p:cNvPr id="6" name="図 5">
            <a:extLst>
              <a:ext uri="{FF2B5EF4-FFF2-40B4-BE49-F238E27FC236}">
                <a16:creationId xmlns:a16="http://schemas.microsoft.com/office/drawing/2014/main" id="{159228BF-36B8-CD64-0B6D-1A71AA0622E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82945" y="1931653"/>
            <a:ext cx="1747150" cy="1583272"/>
          </a:xfrm>
          <a:prstGeom prst="rect">
            <a:avLst/>
          </a:prstGeom>
        </p:spPr>
      </p:pic>
      <p:pic>
        <p:nvPicPr>
          <p:cNvPr id="7" name="図 6">
            <a:extLst>
              <a:ext uri="{FF2B5EF4-FFF2-40B4-BE49-F238E27FC236}">
                <a16:creationId xmlns:a16="http://schemas.microsoft.com/office/drawing/2014/main" id="{FD5CF489-570B-8D84-9CF4-C76ABACBBE04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161284" y="3846677"/>
            <a:ext cx="1542621" cy="1497316"/>
          </a:xfrm>
          <a:prstGeom prst="rect">
            <a:avLst/>
          </a:prstGeom>
        </p:spPr>
      </p:pic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4F71BD20-753F-3BBE-D316-79F71A22DD66}"/>
              </a:ext>
            </a:extLst>
          </p:cNvPr>
          <p:cNvSpPr txBox="1"/>
          <p:nvPr/>
        </p:nvSpPr>
        <p:spPr>
          <a:xfrm>
            <a:off x="2385020" y="25918"/>
            <a:ext cx="58586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Docking</a:t>
            </a:r>
            <a:b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endParaRPr lang="ja-JP" altLang="en-US" sz="600"/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37952998-1CF7-40FA-D0B1-2C91D09396B5}"/>
              </a:ext>
            </a:extLst>
          </p:cNvPr>
          <p:cNvSpPr txBox="1"/>
          <p:nvPr/>
        </p:nvSpPr>
        <p:spPr>
          <a:xfrm>
            <a:off x="4605502" y="76450"/>
            <a:ext cx="69303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RMSD [</a:t>
            </a:r>
            <a:r>
              <a:rPr kumimoji="1" lang="en-US" altLang="ja-JP" sz="600" dirty="0" err="1">
                <a:latin typeface="Arial" panose="020B0604020202020204" pitchFamily="34" charset="0"/>
                <a:cs typeface="Arial" panose="020B0604020202020204" pitchFamily="34" charset="0"/>
              </a:rPr>
              <a:t>Å</a:t>
            </a:r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ja-JP" altLang="en-US" sz="600"/>
          </a:p>
        </p:txBody>
      </p:sp>
      <p:sp>
        <p:nvSpPr>
          <p:cNvPr id="2" name="テキスト ボックス 1">
            <a:extLst>
              <a:ext uri="{FF2B5EF4-FFF2-40B4-BE49-F238E27FC236}">
                <a16:creationId xmlns:a16="http://schemas.microsoft.com/office/drawing/2014/main" id="{0F89C75E-67D8-0231-62C7-D4089B8DD604}"/>
              </a:ext>
            </a:extLst>
          </p:cNvPr>
          <p:cNvSpPr txBox="1"/>
          <p:nvPr/>
        </p:nvSpPr>
        <p:spPr>
          <a:xfrm>
            <a:off x="4553008" y="1849739"/>
            <a:ext cx="69303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RMSD [</a:t>
            </a:r>
            <a:r>
              <a:rPr kumimoji="1" lang="en-US" altLang="ja-JP" sz="600" dirty="0" err="1">
                <a:latin typeface="Arial" panose="020B0604020202020204" pitchFamily="34" charset="0"/>
                <a:cs typeface="Arial" panose="020B0604020202020204" pitchFamily="34" charset="0"/>
              </a:rPr>
              <a:t>Å</a:t>
            </a:r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ja-JP" altLang="en-US" sz="600"/>
          </a:p>
        </p:txBody>
      </p:sp>
      <p:sp>
        <p:nvSpPr>
          <p:cNvPr id="10" name="テキスト ボックス 9">
            <a:extLst>
              <a:ext uri="{FF2B5EF4-FFF2-40B4-BE49-F238E27FC236}">
                <a16:creationId xmlns:a16="http://schemas.microsoft.com/office/drawing/2014/main" id="{1DED24AE-4135-C677-B14E-9AEF2676AA49}"/>
              </a:ext>
            </a:extLst>
          </p:cNvPr>
          <p:cNvSpPr txBox="1"/>
          <p:nvPr/>
        </p:nvSpPr>
        <p:spPr>
          <a:xfrm>
            <a:off x="4553008" y="3684375"/>
            <a:ext cx="69303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RMSD [</a:t>
            </a:r>
            <a:r>
              <a:rPr kumimoji="1" lang="en-US" altLang="ja-JP" sz="600" dirty="0" err="1">
                <a:latin typeface="Arial" panose="020B0604020202020204" pitchFamily="34" charset="0"/>
                <a:cs typeface="Arial" panose="020B0604020202020204" pitchFamily="34" charset="0"/>
              </a:rPr>
              <a:t>Å</a:t>
            </a:r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ja-JP" altLang="en-US" sz="600"/>
          </a:p>
        </p:txBody>
      </p: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FDDD1A3F-8CDA-69EE-FC30-6FC6B7931413}"/>
              </a:ext>
            </a:extLst>
          </p:cNvPr>
          <p:cNvSpPr txBox="1"/>
          <p:nvPr/>
        </p:nvSpPr>
        <p:spPr>
          <a:xfrm>
            <a:off x="4553008" y="5571038"/>
            <a:ext cx="693033" cy="1846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RMSD [</a:t>
            </a:r>
            <a:r>
              <a:rPr kumimoji="1" lang="en-US" altLang="ja-JP" sz="600" dirty="0" err="1">
                <a:latin typeface="Arial" panose="020B0604020202020204" pitchFamily="34" charset="0"/>
                <a:cs typeface="Arial" panose="020B0604020202020204" pitchFamily="34" charset="0"/>
              </a:rPr>
              <a:t>Å</a:t>
            </a:r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]</a:t>
            </a:r>
            <a:endParaRPr lang="ja-JP" altLang="en-US" sz="600"/>
          </a:p>
        </p:txBody>
      </p:sp>
      <p:sp>
        <p:nvSpPr>
          <p:cNvPr id="40" name="テキスト ボックス 39">
            <a:extLst>
              <a:ext uri="{FF2B5EF4-FFF2-40B4-BE49-F238E27FC236}">
                <a16:creationId xmlns:a16="http://schemas.microsoft.com/office/drawing/2014/main" id="{99CF7A1D-3BB5-E11A-7B99-3C217EA5D055}"/>
              </a:ext>
            </a:extLst>
          </p:cNvPr>
          <p:cNvSpPr txBox="1"/>
          <p:nvPr/>
        </p:nvSpPr>
        <p:spPr>
          <a:xfrm>
            <a:off x="2370302" y="1852691"/>
            <a:ext cx="58586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Docking</a:t>
            </a:r>
            <a:b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endParaRPr lang="ja-JP" altLang="en-US" sz="600"/>
          </a:p>
        </p:txBody>
      </p:sp>
      <p:sp>
        <p:nvSpPr>
          <p:cNvPr id="41" name="テキスト ボックス 40">
            <a:extLst>
              <a:ext uri="{FF2B5EF4-FFF2-40B4-BE49-F238E27FC236}">
                <a16:creationId xmlns:a16="http://schemas.microsoft.com/office/drawing/2014/main" id="{8303BC54-D12D-7339-E181-FC414DE2F8A1}"/>
              </a:ext>
            </a:extLst>
          </p:cNvPr>
          <p:cNvSpPr txBox="1"/>
          <p:nvPr/>
        </p:nvSpPr>
        <p:spPr>
          <a:xfrm>
            <a:off x="2342774" y="3681260"/>
            <a:ext cx="58586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Docking</a:t>
            </a:r>
            <a:b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endParaRPr lang="ja-JP" altLang="en-US" sz="600"/>
          </a:p>
        </p:txBody>
      </p:sp>
      <p:sp>
        <p:nvSpPr>
          <p:cNvPr id="42" name="テキスト ボックス 41">
            <a:extLst>
              <a:ext uri="{FF2B5EF4-FFF2-40B4-BE49-F238E27FC236}">
                <a16:creationId xmlns:a16="http://schemas.microsoft.com/office/drawing/2014/main" id="{F34EB4B9-9B65-F113-F5C6-D10412EB6C86}"/>
              </a:ext>
            </a:extLst>
          </p:cNvPr>
          <p:cNvSpPr txBox="1"/>
          <p:nvPr/>
        </p:nvSpPr>
        <p:spPr>
          <a:xfrm>
            <a:off x="2344055" y="5520025"/>
            <a:ext cx="585865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Docking</a:t>
            </a:r>
            <a:b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kumimoji="1" lang="en-US" altLang="ja-JP" sz="600" dirty="0">
                <a:latin typeface="Arial" panose="020B0604020202020204" pitchFamily="34" charset="0"/>
                <a:cs typeface="Arial" panose="020B0604020202020204" pitchFamily="34" charset="0"/>
              </a:rPr>
              <a:t>score</a:t>
            </a:r>
            <a:endParaRPr lang="ja-JP" altLang="en-US" sz="600"/>
          </a:p>
        </p:txBody>
      </p:sp>
    </p:spTree>
    <p:extLst>
      <p:ext uri="{BB962C8B-B14F-4D97-AF65-F5344CB8AC3E}">
        <p14:creationId xmlns:p14="http://schemas.microsoft.com/office/powerpoint/2010/main" val="1005555209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</TotalTime>
  <Words>67</Words>
  <Application>Microsoft Macintosh PowerPoint</Application>
  <PresentationFormat>レター サイズ 8.5x11 インチ</PresentationFormat>
  <Paragraphs>16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61</cp:revision>
  <cp:lastPrinted>2019-06-25T04:46:34Z</cp:lastPrinted>
  <dcterms:created xsi:type="dcterms:W3CDTF">2016-05-17T03:53:45Z</dcterms:created>
  <dcterms:modified xsi:type="dcterms:W3CDTF">2024-10-14T04:02:45Z</dcterms:modified>
</cp:coreProperties>
</file>

<file path=docProps/thumbnail.jpeg>
</file>